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6" r:id="rId7"/>
    <p:sldId id="261" r:id="rId8"/>
    <p:sldId id="270" r:id="rId9"/>
    <p:sldId id="262" r:id="rId10"/>
    <p:sldId id="264" r:id="rId11"/>
    <p:sldId id="263" r:id="rId12"/>
    <p:sldId id="271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6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1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4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5448-821E-4EE4-9C76-38ED7931BB2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6183-189C-47F1-A12E-1A4CD2E85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4536/ajmsi.v2i2.209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2"/>
            <a:ext cx="4176464" cy="685799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Advancing Competency-Based Clinical Training through Electronic Logbooks: An Implementation Science Approach Using CFIR at KMTC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440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Challenges Anticipated with an e-Logbook System</a:t>
            </a:r>
          </a:p>
          <a:p>
            <a:r>
              <a:rPr lang="en-US" dirty="0" smtClean="0"/>
              <a:t>Internet connectivity issues (68.9%)</a:t>
            </a:r>
          </a:p>
          <a:p>
            <a:endParaRPr lang="en-US" dirty="0" smtClean="0"/>
          </a:p>
          <a:p>
            <a:r>
              <a:rPr lang="en-US" dirty="0" smtClean="0"/>
              <a:t>Technical difficulties with devices (23.6%)</a:t>
            </a:r>
          </a:p>
          <a:p>
            <a:endParaRPr lang="en-US" dirty="0" smtClean="0"/>
          </a:p>
          <a:p>
            <a:r>
              <a:rPr lang="en-US" dirty="0" smtClean="0"/>
              <a:t> Lack of training on usage (19.3%)</a:t>
            </a:r>
          </a:p>
          <a:p>
            <a:endParaRPr lang="en-US" dirty="0" smtClean="0"/>
          </a:p>
          <a:p>
            <a:r>
              <a:rPr lang="en-US" dirty="0" smtClean="0"/>
              <a:t>Security and data privacy concerns (13%) </a:t>
            </a:r>
          </a:p>
          <a:p>
            <a:endParaRPr lang="en-US" dirty="0" smtClean="0"/>
          </a:p>
          <a:p>
            <a:r>
              <a:rPr lang="en-US" dirty="0" smtClean="0"/>
              <a:t>Resistance to change from students or faculty (13%)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9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Device Accessibility and Readiness for Transition</a:t>
            </a:r>
          </a:p>
          <a:p>
            <a:r>
              <a:rPr lang="en-US" dirty="0" smtClean="0"/>
              <a:t>90.2%  have regular access to a smartphone, tablet, or computer for logging entries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89.8% of students believe that integrating an e-logbook system is important in their training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4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525963"/>
          </a:xfrm>
        </p:spPr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89</a:t>
            </a:r>
            <a:r>
              <a:rPr lang="en-US" sz="3200" dirty="0"/>
              <a:t>% recommend the transition to an e-logbook system.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0439" cy="521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-171400"/>
            <a:ext cx="9036496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Conclusion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ntegrating e-logbooks is feasible and beneficial</a:t>
            </a:r>
            <a:endParaRPr lang="en-US" dirty="0"/>
          </a:p>
          <a:p>
            <a:r>
              <a:rPr lang="en-US" dirty="0" smtClean="0"/>
              <a:t> Significant enhancement of clinical training and learning experiences for clinical medicine students.</a:t>
            </a:r>
          </a:p>
          <a:p>
            <a:r>
              <a:rPr lang="en-US" dirty="0" smtClean="0"/>
              <a:t>The transition to e-logbooks aligns with KMTC’s strategic plan and Kenya’s </a:t>
            </a:r>
            <a:r>
              <a:rPr lang="en-US" dirty="0"/>
              <a:t>Digital Transformation </a:t>
            </a:r>
            <a:r>
              <a:rPr lang="en-US" dirty="0" smtClean="0"/>
              <a:t>Agenda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Phase </a:t>
            </a:r>
            <a:r>
              <a:rPr lang="en-US" dirty="0" smtClean="0"/>
              <a:t>2: </a:t>
            </a:r>
            <a:r>
              <a:rPr lang="en-US" dirty="0"/>
              <a:t>P</a:t>
            </a:r>
            <a:r>
              <a:rPr lang="en-US" dirty="0" smtClean="0"/>
              <a:t>ilot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331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41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Mooney C, </a:t>
            </a:r>
            <a:r>
              <a:rPr lang="en-US" dirty="0" err="1"/>
              <a:t>Mangaoang</a:t>
            </a:r>
            <a:r>
              <a:rPr lang="en-US" dirty="0"/>
              <a:t> D, </a:t>
            </a:r>
            <a:r>
              <a:rPr lang="en-US" dirty="0" err="1"/>
              <a:t>O’Flynn</a:t>
            </a:r>
            <a:r>
              <a:rPr lang="en-US" dirty="0"/>
              <a:t> E, </a:t>
            </a:r>
            <a:r>
              <a:rPr lang="en-US" dirty="0" err="1"/>
              <a:t>Bekele</a:t>
            </a:r>
            <a:r>
              <a:rPr lang="en-US" dirty="0"/>
              <a:t> A, Tierney S, </a:t>
            </a:r>
            <a:r>
              <a:rPr lang="en-US" dirty="0" err="1"/>
              <a:t>Borgstein</a:t>
            </a:r>
            <a:r>
              <a:rPr lang="en-US" dirty="0"/>
              <a:t> E. A thematic review </a:t>
            </a:r>
            <a:r>
              <a:rPr lang="en-US" dirty="0" smtClean="0"/>
              <a:t>of the </a:t>
            </a:r>
            <a:r>
              <a:rPr lang="en-US" dirty="0"/>
              <a:t>use of electronic logbooks for surgical assessment in sub-Saharan Africa. Surgeon. (2021) 20:57–60. </a:t>
            </a:r>
            <a:r>
              <a:rPr lang="en-US" dirty="0" err="1" smtClean="0"/>
              <a:t>doi</a:t>
            </a:r>
            <a:r>
              <a:rPr lang="en-US" dirty="0" smtClean="0"/>
              <a:t>: 10.1016/j.surge.2021.10.002</a:t>
            </a:r>
            <a:r>
              <a:rPr lang="en-US" dirty="0"/>
              <a:t> </a:t>
            </a:r>
          </a:p>
          <a:p>
            <a:r>
              <a:rPr lang="en-US" dirty="0" err="1"/>
              <a:t>Oxyandi</a:t>
            </a:r>
            <a:r>
              <a:rPr lang="en-US" dirty="0"/>
              <a:t>, M., </a:t>
            </a:r>
            <a:r>
              <a:rPr lang="en-US" dirty="0" err="1"/>
              <a:t>Panduragan</a:t>
            </a:r>
            <a:r>
              <a:rPr lang="en-US" dirty="0"/>
              <a:t>, S. L., Said, F. M., &amp; </a:t>
            </a:r>
            <a:r>
              <a:rPr lang="en-US" dirty="0" err="1"/>
              <a:t>Saputra</a:t>
            </a:r>
            <a:r>
              <a:rPr lang="en-US" dirty="0"/>
              <a:t>, M. A. S. (2023). Use of </a:t>
            </a:r>
            <a:r>
              <a:rPr lang="en-US" dirty="0" smtClean="0"/>
              <a:t>Electronic Logbook </a:t>
            </a:r>
            <a:r>
              <a:rPr lang="en-US" dirty="0"/>
              <a:t>Based on Mobile Learning in Clinical Learning among Nursing Students. American Journal of Medical Science and Innovation, 2(2), 180–184.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doi.org/10.54536/ajmsi.v2i2.2095</a:t>
            </a:r>
            <a:r>
              <a:rPr lang="en-US" dirty="0"/>
              <a:t> </a:t>
            </a:r>
          </a:p>
          <a:p>
            <a:r>
              <a:rPr lang="en-US" dirty="0" err="1"/>
              <a:t>Paydar</a:t>
            </a:r>
            <a:r>
              <a:rPr lang="en-US" dirty="0"/>
              <a:t>, </a:t>
            </a:r>
            <a:r>
              <a:rPr lang="en-US" dirty="0" err="1"/>
              <a:t>Somayeh</a:t>
            </a:r>
            <a:r>
              <a:rPr lang="en-US" dirty="0"/>
              <a:t> &amp; </a:t>
            </a:r>
            <a:r>
              <a:rPr lang="en-US" dirty="0" err="1"/>
              <a:t>Esmaeeli</a:t>
            </a:r>
            <a:r>
              <a:rPr lang="en-US" dirty="0"/>
              <a:t>, </a:t>
            </a:r>
            <a:r>
              <a:rPr lang="en-US" dirty="0" err="1"/>
              <a:t>Erfan</a:t>
            </a:r>
            <a:r>
              <a:rPr lang="en-US" dirty="0"/>
              <a:t> &amp; </a:t>
            </a:r>
            <a:r>
              <a:rPr lang="en-US" dirty="0" err="1"/>
              <a:t>Ameri</a:t>
            </a:r>
            <a:r>
              <a:rPr lang="en-US" dirty="0"/>
              <a:t>, </a:t>
            </a:r>
            <a:r>
              <a:rPr lang="en-US" dirty="0" err="1"/>
              <a:t>Fatemeh</a:t>
            </a:r>
            <a:r>
              <a:rPr lang="en-US" dirty="0"/>
              <a:t> &amp; </a:t>
            </a:r>
            <a:r>
              <a:rPr lang="en-US" dirty="0" err="1"/>
              <a:t>Sabahi</a:t>
            </a:r>
            <a:r>
              <a:rPr lang="en-US" dirty="0"/>
              <a:t>, </a:t>
            </a:r>
            <a:r>
              <a:rPr lang="en-US" dirty="0" err="1"/>
              <a:t>Azam</a:t>
            </a:r>
            <a:r>
              <a:rPr lang="en-US" dirty="0"/>
              <a:t> &amp; </a:t>
            </a:r>
            <a:r>
              <a:rPr lang="en-US" dirty="0" err="1"/>
              <a:t>Meraji</a:t>
            </a:r>
            <a:r>
              <a:rPr lang="en-US" dirty="0"/>
              <a:t>, </a:t>
            </a:r>
            <a:r>
              <a:rPr lang="en-US" dirty="0" err="1"/>
              <a:t>Marzieh</a:t>
            </a:r>
            <a:r>
              <a:rPr lang="en-US" dirty="0" smtClean="0"/>
              <a:t>. (</a:t>
            </a:r>
            <a:r>
              <a:rPr lang="en-US" dirty="0"/>
              <a:t>2023). Investigating the advantages and disadvantages of electronic logbooks for education goals promotion in medical sciences students: A systematic review. Health Science Reports. 6. 10.1002/hsr2.1776.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7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training is the cornerstone of health professional education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068960"/>
            <a:ext cx="7488832" cy="33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2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978896" cy="543346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Logbooks </a:t>
            </a:r>
            <a:r>
              <a:rPr lang="en-US" sz="3200" dirty="0"/>
              <a:t>are essential tools for clinical training</a:t>
            </a:r>
          </a:p>
          <a:p>
            <a:endParaRPr lang="en-US" sz="3200" dirty="0"/>
          </a:p>
          <a:p>
            <a:r>
              <a:rPr lang="en-US" sz="3200" dirty="0"/>
              <a:t>Monitoring student performance and skills acquisition.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4667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36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KMTC, clinical medicine students use physical logbooks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clinical learning, supervision, and evaluation</a:t>
            </a:r>
          </a:p>
          <a:p>
            <a:endParaRPr lang="en-US" dirty="0" smtClean="0"/>
          </a:p>
          <a:p>
            <a:r>
              <a:rPr lang="en-US" dirty="0" smtClean="0"/>
              <a:t>The first phase of this study evaluated students perception and readiness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KMTC diploma clinical medicine students’ experiences with physical logbooks and their their perceptions regarding transitioning to an e-logbook was explored.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5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Methodology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aseline study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exploratory, descriptive, cross-sectional design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was collected via electronic questionnaires from 255 clinical medicine students across various KMTC campuses.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001419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Use and satisfaction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Physical </a:t>
            </a:r>
            <a:r>
              <a:rPr lang="en-US" sz="3200" dirty="0">
                <a:solidFill>
                  <a:prstClr val="black"/>
                </a:solidFill>
              </a:rPr>
              <a:t>logbooks not optimally utilized in the clinical area</a:t>
            </a:r>
          </a:p>
          <a:p>
            <a:pPr marL="0" lv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Varying levels of satisfaction that increased with the level of study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4041775" cy="423738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Percentage of students who answered the question, “How frequently do you use your logbook?”</a:t>
            </a:r>
            <a:endParaRPr lang="en-US" sz="18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74874"/>
            <a:ext cx="4752528" cy="449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Challenges with the Physical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Logbook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lvl="1"/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7456" y="1600200"/>
            <a:ext cx="4439344" cy="4525963"/>
          </a:xfrm>
        </p:spPr>
        <p:txBody>
          <a:bodyPr/>
          <a:lstStyle/>
          <a:p>
            <a:pPr lvl="1"/>
            <a:r>
              <a:rPr lang="en-US" sz="3200" dirty="0">
                <a:solidFill>
                  <a:prstClr val="black"/>
                </a:solidFill>
              </a:rPr>
              <a:t>Risk of loss </a:t>
            </a:r>
            <a:r>
              <a:rPr lang="en-US" sz="3200" dirty="0" smtClean="0">
                <a:solidFill>
                  <a:prstClr val="black"/>
                </a:solidFill>
              </a:rPr>
              <a:t>or damage</a:t>
            </a:r>
            <a:endParaRPr lang="en-US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3200" dirty="0">
                <a:solidFill>
                  <a:prstClr val="black"/>
                </a:solidFill>
              </a:rPr>
              <a:t> “</a:t>
            </a:r>
            <a:r>
              <a:rPr lang="en-US" sz="3200" i="1" dirty="0">
                <a:solidFill>
                  <a:prstClr val="black"/>
                </a:solidFill>
              </a:rPr>
              <a:t>Misplaced one and I'm yet to find it; Gets 	lost, tearing off, gets wet,”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51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6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Challenges with the Physical Logbook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Delayed </a:t>
            </a:r>
            <a:r>
              <a:rPr lang="en-US" sz="3200" dirty="0"/>
              <a:t>feedback 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/>
              <a:t>Difficulties </a:t>
            </a:r>
            <a:r>
              <a:rPr lang="en-US" sz="3200" i="1" dirty="0"/>
              <a:t>in finding mentors to sign log 	</a:t>
            </a:r>
            <a:r>
              <a:rPr lang="en-US" sz="3200" i="1" dirty="0" smtClean="0"/>
              <a:t>books” </a:t>
            </a:r>
            <a:endParaRPr lang="en-US" sz="3200" dirty="0"/>
          </a:p>
          <a:p>
            <a:pPr lvl="1"/>
            <a:r>
              <a:rPr lang="en-US" sz="3200" dirty="0" smtClean="0"/>
              <a:t>Printing errors</a:t>
            </a:r>
          </a:p>
          <a:p>
            <a:pPr marL="457200" lvl="1" indent="0">
              <a:buNone/>
            </a:pPr>
            <a:r>
              <a:rPr lang="en-US" sz="3200" i="1" dirty="0" smtClean="0"/>
              <a:t>“Some </a:t>
            </a:r>
            <a:r>
              <a:rPr lang="en-US" sz="3200" i="1" dirty="0"/>
              <a:t>pages are </a:t>
            </a:r>
            <a:r>
              <a:rPr lang="en-US" sz="3200" i="1" dirty="0" smtClean="0"/>
              <a:t>missing”</a:t>
            </a:r>
          </a:p>
          <a:p>
            <a:pPr lvl="1"/>
            <a:r>
              <a:rPr lang="en-US" sz="3200" i="1" dirty="0" smtClean="0"/>
              <a:t> </a:t>
            </a:r>
            <a:r>
              <a:rPr lang="en-US" sz="3200" dirty="0"/>
              <a:t>“</a:t>
            </a:r>
            <a:r>
              <a:rPr lang="en-US" sz="3200" i="1" dirty="0"/>
              <a:t>The log books were insufficient hence I lacked one</a:t>
            </a:r>
            <a:r>
              <a:rPr lang="en-US" sz="3200" dirty="0"/>
              <a:t>” </a:t>
            </a:r>
          </a:p>
          <a:p>
            <a:pPr lvl="1"/>
            <a:r>
              <a:rPr lang="en-US" sz="3200" i="1" dirty="0"/>
              <a:t>“Tiresome moving around with, let KMTC embrace technology”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Perceived benefits</a:t>
            </a:r>
          </a:p>
          <a:p>
            <a:r>
              <a:rPr lang="en-US" dirty="0" smtClean="0"/>
              <a:t>E- Logbooks perceived as a more efficient alternative by 70.6% of the students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037"/>
            <a:ext cx="9144000" cy="42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417" y="195370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effectLst/>
                <a:latin typeface="Times New Roman"/>
                <a:ea typeface="Times New Roman"/>
              </a:rPr>
              <a:t>Students’ response to the question, “What benefits do you anticipate from using an e-logbook?”</a:t>
            </a:r>
            <a:endParaRPr lang="en-US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729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394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Advancing Competency-Based Clinical Training through Electronic Logbooks: An Implementation Science Approach Using CFIR at KMTC</vt:lpstr>
      <vt:lpstr>Introduction </vt:lpstr>
      <vt:lpstr>PowerPoint Presentation</vt:lpstr>
      <vt:lpstr>PowerPoint Presentation</vt:lpstr>
      <vt:lpstr>Methodology</vt:lpstr>
      <vt:lpstr>Results </vt:lpstr>
      <vt:lpstr>Challenges with the Physical Logbook</vt:lpstr>
      <vt:lpstr>Challenges with the Physical Logbook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Logbooks in Health Professional Training: Perceptions of Diploma Clinical Medicine Students at Kenya Medical Training College</dc:title>
  <dc:creator>Admin</dc:creator>
  <cp:lastModifiedBy>Admin</cp:lastModifiedBy>
  <cp:revision>19</cp:revision>
  <dcterms:created xsi:type="dcterms:W3CDTF">2025-05-22T15:12:02Z</dcterms:created>
  <dcterms:modified xsi:type="dcterms:W3CDTF">2025-10-15T15:27:30Z</dcterms:modified>
</cp:coreProperties>
</file>